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60" r:id="rId5"/>
    <p:sldId id="261" r:id="rId6"/>
    <p:sldId id="272" r:id="rId7"/>
    <p:sldId id="286" r:id="rId8"/>
    <p:sldId id="293" r:id="rId9"/>
    <p:sldId id="282" r:id="rId10"/>
    <p:sldId id="291" r:id="rId11"/>
    <p:sldId id="292" r:id="rId12"/>
    <p:sldId id="27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L" initials="L" lastIdx="1" clrIdx="0">
    <p:extLst>
      <p:ext uri="{19B8F6BF-5375-455C-9EA6-DF929625EA0E}">
        <p15:presenceInfo xmlns:p15="http://schemas.microsoft.com/office/powerpoint/2012/main" userId="b4fb761ac4386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0201" autoAdjust="0"/>
  </p:normalViewPr>
  <p:slideViewPr>
    <p:cSldViewPr snapToGrid="0">
      <p:cViewPr varScale="1">
        <p:scale>
          <a:sx n="63" d="100"/>
          <a:sy n="63" d="100"/>
        </p:scale>
        <p:origin x="792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50D9-4DC8-4724-85ED-28FE10BC3051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B845-ECCF-46E0-BC15-9B76AFEA5E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0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0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80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CF150-1572-446C-9E7C-C96625F5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456196-23E1-4406-9C4C-48780536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B2CEF-770A-4923-B736-98FE545A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872810-4926-4E5C-A3A9-2210BAB0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181F4D-73AF-48FF-87F4-C570A96D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B5CCD-13F1-4B86-9CAF-7D18F269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EC9A2B-49BF-4697-9BF2-D65AE77CE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77A4-2993-4686-980E-E9E1F29C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17A6-79DB-44E2-8F85-491FE937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BA4AD-4543-44E0-B67A-9DB76D09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2A8BA2-DC06-4952-821C-0763D9DD0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ADA662-0220-4AE0-AAEF-20D47D60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9A2D0-4968-42B0-BE2C-20375BA2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9BC30-D5CA-44F9-A6E5-BCF65889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3C867-01BD-48DC-B9C2-A749AAF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1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3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4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25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71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3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89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9F6B8-8285-447A-BD9E-57F8A66A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D96FDD-BEE6-47CA-AC64-4A12AC66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FA887-0B19-4263-ACA8-ED2912FB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9698F1-D15E-4B1B-B27C-50018DC4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4CDB8-3431-4CFD-B893-3DD71CB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1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84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5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1F985-F792-4270-B5B5-587D42F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785A07-355E-40A1-8A06-49DB950FA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DD954-E702-41BD-9D1F-A0BE42E2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5133A0-24DA-4D34-B6F8-48B132E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90C35-C4FB-47C2-8D24-E128A8A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6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A3D9F-D346-4933-BB65-F09B41DF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FF304-66F7-4B1B-BEDC-DE75DD73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4510E-19CC-4C3E-B95F-A810D9ACE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AE08E5-B1AE-4667-9628-A9AC7DAD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8D373E-555F-4C6B-97FC-74FB0275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678914-3A3F-45C2-8663-13860830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57442-1011-4876-AF1C-F4A5C6D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98B312-B146-45B8-A083-5800C33A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7B2A80-B76A-4F90-A583-A745CEA3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7A0C6F-E32C-45F0-9B51-EEA3B7CC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284C7D-6D47-4270-B0E4-75B3D67EB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F155A-5EAF-4E27-94F3-9BC9BE4B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C1E177-B673-48D9-AB5F-772FEEB5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E93D5-C0C8-4303-91D0-30F5CBFF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9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E4959-85EF-43EA-A8C4-3FA144E3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D5553F-74A7-43D8-BDFD-25978F7F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B2DDBF-236E-40B8-B8F8-6B16FA50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110E9B-2CCC-4B39-99F0-1A4CDFD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9364DD-62FA-4D3D-979D-A06124FE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766DAD-B473-47AD-8A6F-6642590B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491DA5-DFA8-41CC-9D8E-18D0381F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B6D91-CF9C-4880-8971-D712E100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189C0-7D2F-44A3-AE62-E70CC240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716DE9-5761-4161-A547-8F6228F0F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FFA02-E2EA-4E5B-8CD5-A97514F6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14E5EF-FB57-46A4-97CA-E3E4FE32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0A324D-E413-4EC2-851A-3F18DF0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91B9A-A937-451F-B13A-BCB8C3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2A2B6D-2FC6-4F17-B9E2-7F05ED857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A82A6E-95FB-4577-8A6C-DE493299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410701-E1F8-45DB-B78A-B665E5DC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AB575-E7E4-402B-BCD8-157165EB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FB35E6-79D6-4FCF-B354-B2D982C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5CE24E-D446-44FB-82F9-80BDAECB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B2C202-D0D7-445C-A0B7-42C23830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A69F1-BCF8-4C01-AF3A-DEBDCBBA3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341F-8393-49AA-B1FC-0D8A6604A494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6CAF9-3460-4182-8356-464E660E4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32235-97F7-456E-9412-E2CD983E1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3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16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jp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968945" y="1330080"/>
            <a:ext cx="10534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Graph-based Relevance Matching Model for Ad-hoc Retrieval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AAAI_2021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370525" y="5818293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09595AF-D5BA-4BB9-ACAE-2970DD11BF67}"/>
              </a:ext>
            </a:extLst>
          </p:cNvPr>
          <p:cNvSpPr txBox="1"/>
          <p:nvPr/>
        </p:nvSpPr>
        <p:spPr>
          <a:xfrm>
            <a:off x="733036" y="2407298"/>
            <a:ext cx="10645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Yufeng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Zhang,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Jinghao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Zhang,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Zeyu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Cui, Shu Wu and Liang Wang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Institute of Automation, Chinese Academy of Sciences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University of Chinese Academy of Sciences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Artificial Intelligence Research, Chinese Academy of Sciences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yufeng.zhang,jinghao.zhang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}@cripac.ia.ac.cn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zeyu.cui,shu.wu,wangliang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}@nlpr.ia.ac.cn</a:t>
            </a:r>
            <a:endParaRPr lang="it-IT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41279" y="5216629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2021.9.14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6255885" y="6317255"/>
            <a:ext cx="525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Code:</a:t>
            </a:r>
            <a:r>
              <a:rPr lang="fr-FR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https://github.com/CRIPAC-DIG/GRMM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5031FD-5422-4C21-BD09-14F9CA562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8" y="1503138"/>
            <a:ext cx="6218523" cy="38517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604A7E0-FB95-40BD-BB38-AA35AAB40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133" y="1659857"/>
            <a:ext cx="5741479" cy="35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8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B2B952-7392-41F4-8048-49545D4CD6B0}"/>
              </a:ext>
            </a:extLst>
          </p:cNvPr>
          <p:cNvSpPr txBox="1"/>
          <p:nvPr/>
        </p:nvSpPr>
        <p:spPr>
          <a:xfrm>
            <a:off x="5032375" y="2035175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1.Background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F8DBDC-C59E-4071-AE66-3B48BF15D893}"/>
              </a:ext>
            </a:extLst>
          </p:cNvPr>
          <p:cNvSpPr txBox="1"/>
          <p:nvPr/>
        </p:nvSpPr>
        <p:spPr>
          <a:xfrm>
            <a:off x="5041066" y="2822469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86D0C-7A03-4E43-B87D-D16AB0B104E2}"/>
              </a:ext>
            </a:extLst>
          </p:cNvPr>
          <p:cNvSpPr txBox="1"/>
          <p:nvPr/>
        </p:nvSpPr>
        <p:spPr>
          <a:xfrm>
            <a:off x="5042136" y="3597666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497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Background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69F10B-3BF9-4167-8B81-DC5846B12418}"/>
              </a:ext>
            </a:extLst>
          </p:cNvPr>
          <p:cNvSpPr txBox="1"/>
          <p:nvPr/>
        </p:nvSpPr>
        <p:spPr>
          <a:xfrm>
            <a:off x="612295" y="1254714"/>
            <a:ext cx="11531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 : Given a query, finding the most relevant document.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/>
              <a:t> 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Recent deep learning models regard the task as a term-level matching problem, which seeks exact or similar query patterns in the document.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Local interactions	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generalise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ubiquitous, non-consecutive contextual relationships.	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CF8B02-AA99-4A45-9568-884A96D67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95" y="3968319"/>
            <a:ext cx="5374990" cy="190688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1CA02D2-7085-490A-9C08-4D90B156F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802" y="3858239"/>
            <a:ext cx="4772998" cy="21270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0" y="583821"/>
            <a:ext cx="953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Over view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877EE3-8BEF-4291-90F8-44CE13C51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772" y="1207916"/>
            <a:ext cx="8309819" cy="38857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855F28-41A2-4582-AAAA-6B2F53023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80" y="1874963"/>
            <a:ext cx="1592930" cy="36956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1C8DECB-6FEE-44C4-8AED-E8D057173023}"/>
              </a:ext>
            </a:extLst>
          </p:cNvPr>
          <p:cNvGrpSpPr/>
          <p:nvPr/>
        </p:nvGrpSpPr>
        <p:grpSpPr>
          <a:xfrm>
            <a:off x="540944" y="2619021"/>
            <a:ext cx="1592930" cy="393424"/>
            <a:chOff x="7937150" y="2339661"/>
            <a:chExt cx="1592930" cy="39342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A026964-51C3-4938-A82B-9FA13C789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7150" y="2402474"/>
              <a:ext cx="478336" cy="29383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51F5A00-9B6D-4C71-AEA9-C5CAB222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1033" y="2339661"/>
              <a:ext cx="1149047" cy="393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110057" y="743945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Graph Construction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4A1EDE4-4B5A-42E3-BC7B-D14EEB167463}"/>
              </a:ext>
            </a:extLst>
          </p:cNvPr>
          <p:cNvGrpSpPr/>
          <p:nvPr/>
        </p:nvGrpSpPr>
        <p:grpSpPr>
          <a:xfrm>
            <a:off x="547936" y="2238625"/>
            <a:ext cx="2914981" cy="347789"/>
            <a:chOff x="719689" y="1509980"/>
            <a:chExt cx="2914981" cy="34778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EFE6515-A8B7-4296-848F-796B2953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689" y="1509980"/>
              <a:ext cx="1309576" cy="34778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4667560-5CAB-4908-8512-CD4C17144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0287" y="1550789"/>
              <a:ext cx="1534383" cy="266169"/>
            </a:xfrm>
            <a:prstGeom prst="rect">
              <a:avLst/>
            </a:prstGeom>
          </p:spPr>
        </p:pic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DAD86128-D326-429C-9D5D-4D0C66875B38}"/>
              </a:ext>
            </a:extLst>
          </p:cNvPr>
          <p:cNvSpPr txBox="1"/>
          <p:nvPr/>
        </p:nvSpPr>
        <p:spPr>
          <a:xfrm>
            <a:off x="329574" y="3167401"/>
            <a:ext cx="6152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Medi"/>
              </a:rPr>
              <a:t>Node features: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050CBA0-1092-4B4F-9944-C461ABC4F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38" y="3866315"/>
            <a:ext cx="4776186" cy="136991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DD4B832-BF1F-484F-82EF-4B8F0E102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654" y="5367919"/>
            <a:ext cx="931558" cy="24648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DB885B9-301D-43BB-BA01-D5769FD47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497" y="1479466"/>
            <a:ext cx="1592930" cy="369560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EDE581E0-969A-40BA-9827-6E10FFED8D35}"/>
              </a:ext>
            </a:extLst>
          </p:cNvPr>
          <p:cNvGrpSpPr/>
          <p:nvPr/>
        </p:nvGrpSpPr>
        <p:grpSpPr>
          <a:xfrm>
            <a:off x="2416147" y="1490323"/>
            <a:ext cx="1592930" cy="393424"/>
            <a:chOff x="7937150" y="2339661"/>
            <a:chExt cx="1592930" cy="393424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9A6CC2AA-3767-44DD-ACF6-2D71E9BDD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37150" y="2402474"/>
              <a:ext cx="478336" cy="293835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24858460-45E0-42FA-9203-C8E600B07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81033" y="2339661"/>
              <a:ext cx="1149047" cy="393424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2E85DD45-7D4D-4558-B7E5-5F01DE3FDE94}"/>
              </a:ext>
            </a:extLst>
          </p:cNvPr>
          <p:cNvSpPr txBox="1"/>
          <p:nvPr/>
        </p:nvSpPr>
        <p:spPr>
          <a:xfrm>
            <a:off x="6039776" y="3933503"/>
            <a:ext cx="6152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NimbusRomNo9L-Medi"/>
              </a:rPr>
              <a:t>Topological structure:</a:t>
            </a:r>
            <a:endParaRPr lang="zh-CN" altLang="en-US" dirty="0">
              <a:solidFill>
                <a:srgbClr val="000000"/>
              </a:solidFill>
              <a:latin typeface="NimbusRomNo9L-Medi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B7BE8202-B68D-4C3A-AF53-503A8A0428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2323" y="4599218"/>
            <a:ext cx="4187023" cy="2030366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8F079961-1A1E-4DC4-A0CB-2DBF7CCA6D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9727" y="992642"/>
            <a:ext cx="6072857" cy="2839756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6309CA0F-94D0-4866-901E-AF6CFA7C4ED5}"/>
              </a:ext>
            </a:extLst>
          </p:cNvPr>
          <p:cNvSpPr/>
          <p:nvPr/>
        </p:nvSpPr>
        <p:spPr>
          <a:xfrm>
            <a:off x="5839727" y="992642"/>
            <a:ext cx="2068370" cy="22477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6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110057" y="743945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Graph-based Matching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87BCD7F-413F-47D3-AFA6-1F1AEEBDD96C}"/>
              </a:ext>
            </a:extLst>
          </p:cNvPr>
          <p:cNvSpPr txBox="1"/>
          <p:nvPr/>
        </p:nvSpPr>
        <p:spPr>
          <a:xfrm>
            <a:off x="329574" y="1275795"/>
            <a:ext cx="6152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Medi"/>
              </a:rPr>
              <a:t>Neighbourhood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Medi"/>
              </a:rPr>
              <a:t> Aggregation: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5AAE806-8944-4B0E-A950-9F36F6AD6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29" y="1653757"/>
            <a:ext cx="4896244" cy="74431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FC76ABB-D967-41DC-B3A0-D48EB17F7CAD}"/>
              </a:ext>
            </a:extLst>
          </p:cNvPr>
          <p:cNvGrpSpPr/>
          <p:nvPr/>
        </p:nvGrpSpPr>
        <p:grpSpPr>
          <a:xfrm>
            <a:off x="577221" y="2364910"/>
            <a:ext cx="4650798" cy="1524348"/>
            <a:chOff x="329574" y="3038844"/>
            <a:chExt cx="4650798" cy="152434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3AB218D-BDAF-4E4B-B3D7-3D8D77EED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574" y="3038844"/>
              <a:ext cx="4650798" cy="128285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BF68575-A68D-4B14-BF70-70A511B59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574" y="4321698"/>
              <a:ext cx="1313892" cy="241494"/>
            </a:xfrm>
            <a:prstGeom prst="rect">
              <a:avLst/>
            </a:prstGeom>
          </p:spPr>
        </p:pic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42F0D07A-9F6B-4966-BFAD-7F17A693548E}"/>
              </a:ext>
            </a:extLst>
          </p:cNvPr>
          <p:cNvSpPr txBox="1"/>
          <p:nvPr/>
        </p:nvSpPr>
        <p:spPr>
          <a:xfrm>
            <a:off x="6039776" y="3793678"/>
            <a:ext cx="6152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Medi"/>
              </a:rPr>
              <a:t>State Update: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CFC61CB-C445-4305-B9B2-01E102E92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4144" y="4030823"/>
            <a:ext cx="2892578" cy="30723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1581961-003C-455A-ACE1-110E1BFD4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313" y="4423112"/>
            <a:ext cx="3493364" cy="133727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A58273DA-D96D-4D30-BC67-6A13238487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9086" y="778873"/>
            <a:ext cx="6072857" cy="2839756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C5E7EF03-A022-4AD8-B7AF-6B98D32FEF73}"/>
              </a:ext>
            </a:extLst>
          </p:cNvPr>
          <p:cNvSpPr/>
          <p:nvPr/>
        </p:nvSpPr>
        <p:spPr>
          <a:xfrm>
            <a:off x="8105313" y="1005555"/>
            <a:ext cx="2192784" cy="19240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887D1E-BF2B-469C-88EE-0DB8FF92C8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044" y="4184441"/>
            <a:ext cx="3460832" cy="18534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99E7C8D-4208-48EA-969A-EB83F59FAC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" y="4838187"/>
            <a:ext cx="6481799" cy="114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2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110057" y="743945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Matching Score and Training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A58273DA-D96D-4D30-BC67-6A1323848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086" y="778873"/>
            <a:ext cx="6072857" cy="2839756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C5E7EF03-A022-4AD8-B7AF-6B98D32FEF73}"/>
              </a:ext>
            </a:extLst>
          </p:cNvPr>
          <p:cNvSpPr/>
          <p:nvPr/>
        </p:nvSpPr>
        <p:spPr>
          <a:xfrm>
            <a:off x="10404629" y="1005555"/>
            <a:ext cx="1677314" cy="19240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5A5C4C8-41A0-4EC4-8966-BE6757F12170}"/>
              </a:ext>
            </a:extLst>
          </p:cNvPr>
          <p:cNvSpPr txBox="1"/>
          <p:nvPr/>
        </p:nvSpPr>
        <p:spPr>
          <a:xfrm>
            <a:off x="329574" y="1346240"/>
            <a:ext cx="6152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Medi"/>
              </a:rPr>
              <a:t>Graph Readout: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494713-8EB1-4F64-915B-D8F0FDE08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74" y="2054201"/>
            <a:ext cx="4740676" cy="10563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CD36AF1-3481-4600-9558-23EC6D933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74" y="3285429"/>
            <a:ext cx="4926007" cy="1141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1C5FBE-317C-4B19-BD93-3D9AE4CF1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74" y="4986434"/>
            <a:ext cx="4926007" cy="979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E578C90-BDE3-4678-A586-F5E0B4F37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734" y="4012698"/>
            <a:ext cx="4848455" cy="3465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ED90A7C-719A-49C2-A8F3-78473B761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688732"/>
            <a:ext cx="5078748" cy="6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2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8D7452-0E93-4402-9B0D-92D28411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46" y="2293247"/>
            <a:ext cx="5848825" cy="15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518F02-B32B-4C1E-84EC-1D45A376C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7" y="1127462"/>
            <a:ext cx="5095872" cy="41769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047A35B-6568-4B00-A01C-310B73C8D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049" y="1411549"/>
            <a:ext cx="6240583" cy="37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1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7886</TotalTime>
  <Words>246</Words>
  <Application>Microsoft Office PowerPoint</Application>
  <PresentationFormat>宽屏</PresentationFormat>
  <Paragraphs>51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NimbusRomNo9L-Medi</vt:lpstr>
      <vt:lpstr>等线</vt:lpstr>
      <vt:lpstr>等线 Light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Background</vt:lpstr>
      <vt:lpstr>Method</vt:lpstr>
      <vt:lpstr>Method</vt:lpstr>
      <vt:lpstr>Method</vt:lpstr>
      <vt:lpstr>Method</vt:lpstr>
      <vt:lpstr>Experiment</vt:lpstr>
      <vt:lpstr>Experiment</vt:lpstr>
      <vt:lpstr>Experiment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D L.L</cp:lastModifiedBy>
  <cp:revision>189</cp:revision>
  <dcterms:created xsi:type="dcterms:W3CDTF">2020-10-25T05:52:47Z</dcterms:created>
  <dcterms:modified xsi:type="dcterms:W3CDTF">2021-09-14T13:44:41Z</dcterms:modified>
</cp:coreProperties>
</file>